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4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7" r:id="rId5"/>
    <p:sldId id="258" r:id="rId6"/>
    <p:sldId id="276" r:id="rId7"/>
    <p:sldId id="277" r:id="rId8"/>
    <p:sldId id="282" r:id="rId9"/>
    <p:sldId id="283" r:id="rId10"/>
    <p:sldId id="284" r:id="rId11"/>
    <p:sldId id="285" r:id="rId12"/>
    <p:sldId id="290" r:id="rId13"/>
    <p:sldId id="286" r:id="rId14"/>
    <p:sldId id="287" r:id="rId15"/>
    <p:sldId id="288" r:id="rId16"/>
    <p:sldId id="289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292E"/>
    <a:srgbClr val="FF3300"/>
    <a:srgbClr val="1F4147"/>
    <a:srgbClr val="22433F"/>
    <a:srgbClr val="008000"/>
    <a:srgbClr val="FF993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280" autoAdjust="0"/>
    <p:restoredTop sz="94614" autoAdjust="0"/>
  </p:normalViewPr>
  <p:slideViewPr>
    <p:cSldViewPr snapToGrid="0">
      <p:cViewPr varScale="1">
        <p:scale>
          <a:sx n="63" d="100"/>
          <a:sy n="63" d="100"/>
        </p:scale>
        <p:origin x="372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5716D-39C9-48C4-A3EB-B88E4515427D}" type="datetimeFigureOut">
              <a:rPr lang="en-US" smtClean="0"/>
              <a:t>6/19/2023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C6D3C-9EB0-4F2C-9026-3887D1CDB4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6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612000" tIns="0" anchor="ctr"/>
          <a:lstStyle>
            <a:lvl1pPr marL="0" indent="0" algn="l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00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anchor="ctr"/>
          <a:lstStyle>
            <a:lvl1pPr algn="l">
              <a:defRPr sz="5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97F3D-57FA-4E82-9EEC-E93088055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0" y="4276447"/>
            <a:ext cx="5161550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144000" anchor="ctr"/>
          <a:lstStyle>
            <a:lvl1pPr marL="0" indent="0" algn="l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1775C8-C7F0-4EC5-A9C0-53AE3A0C5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0" y="6262080"/>
            <a:ext cx="7560000" cy="3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8B0AE2-DA19-49E2-AC81-5272385D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3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6858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907576-77BD-4FD0-A9FE-48D249CB435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794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794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6363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63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28931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28931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867711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30280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92848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E407FE5-15DF-40F7-B14C-0A04CC30CD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3794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7DD73F77-2E6A-450D-B4AF-8643D8AE1E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3794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7F1CAED2-2A78-4780-A303-060C24C5652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66363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4E77CA0B-49F8-4EE9-84A7-AB28FD1CC1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6363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D4F2294-CE3A-4705-BCB3-C5DAFA373C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28931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7B49F9AF-7698-444D-8D12-FA0B6A713E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28931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3" name="Picture Placeholder 25">
            <a:extLst>
              <a:ext uri="{FF2B5EF4-FFF2-40B4-BE49-F238E27FC236}">
                <a16:creationId xmlns:a16="http://schemas.microsoft.com/office/drawing/2014/main" id="{6057C2E9-1501-4819-B77D-23A0268DB0F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7711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4" name="Picture Placeholder 25">
            <a:extLst>
              <a:ext uri="{FF2B5EF4-FFF2-40B4-BE49-F238E27FC236}">
                <a16:creationId xmlns:a16="http://schemas.microsoft.com/office/drawing/2014/main" id="{C77B8544-1CEE-4ED4-89E8-ED042673804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0280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5" name="Picture Placeholder 25">
            <a:extLst>
              <a:ext uri="{FF2B5EF4-FFF2-40B4-BE49-F238E27FC236}">
                <a16:creationId xmlns:a16="http://schemas.microsoft.com/office/drawing/2014/main" id="{E1131D92-0382-469E-A358-A2EC5FDCCF3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92848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0EBF36-B9CA-4962-B198-27B56B54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19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95500" y="1992933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8EA298-DD21-4B69-8125-094245ED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213" y="19929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4C93EFCC-1E62-4200-9E96-2476EE2581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4213" y="34311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8741D874-BD81-4469-AA1C-32517FD7C37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213" y="48693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FB0B599-DDEF-43E9-A07F-FC328C595BCE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095500" y="3422739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FF0857-6431-48DC-BE82-9A93C55CEFB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95500" y="4867850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211947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740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0" tIns="0" rIns="612000" anchor="ctr"/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bIns="756000" anchor="ctr"/>
          <a:lstStyle>
            <a:lvl1pPr algn="l">
              <a:lnSpc>
                <a:spcPct val="65000"/>
              </a:lnSpc>
              <a:defRPr sz="88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9FD1A9-E34B-4888-90DE-493861AD75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17700" y="4508500"/>
            <a:ext cx="3314700" cy="330200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452AC72-D893-4C1A-83BD-9930164D89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17700" y="5180023"/>
            <a:ext cx="3314700" cy="205029"/>
          </a:xfrm>
          <a:ln>
            <a:noFill/>
          </a:ln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2EEC149-F1BE-4C36-A789-5BF73B40A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17700" y="5683561"/>
            <a:ext cx="3314700" cy="205029"/>
          </a:xfrm>
          <a:ln>
            <a:noFill/>
          </a:ln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CC256E6-6AE8-4950-838C-BE638FB479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17700" y="4821910"/>
            <a:ext cx="3314700" cy="205029"/>
          </a:xfrm>
        </p:spPr>
        <p:txBody>
          <a:bodyPr anchor="t"/>
          <a:lstStyle>
            <a:lvl1pPr marL="0" indent="0">
              <a:buNone/>
              <a:defRPr sz="1000" i="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318579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75689F-8B6B-4484-8064-90B4D8FB7C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7343" y="2731933"/>
            <a:ext cx="6903253" cy="3350673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576000" tIns="1872000" rIns="576000"/>
          <a:lstStyle>
            <a:lvl1pPr marL="0" indent="0">
              <a:lnSpc>
                <a:spcPts val="2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Describe Your Big Idea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57B9832-0120-4094-8C27-082E3533C5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012000" cy="6858000"/>
          </a:xfrm>
          <a:custGeom>
            <a:avLst/>
            <a:gdLst>
              <a:gd name="connsiteX0" fmla="*/ 0 w 12012000"/>
              <a:gd name="connsiteY0" fmla="*/ 0 h 6858000"/>
              <a:gd name="connsiteX1" fmla="*/ 8592000 w 12012000"/>
              <a:gd name="connsiteY1" fmla="*/ 0 h 6858000"/>
              <a:gd name="connsiteX2" fmla="*/ 8592000 w 12012000"/>
              <a:gd name="connsiteY2" fmla="*/ 180000 h 6858000"/>
              <a:gd name="connsiteX3" fmla="*/ 12012000 w 12012000"/>
              <a:gd name="connsiteY3" fmla="*/ 180000 h 6858000"/>
              <a:gd name="connsiteX4" fmla="*/ 12012000 w 12012000"/>
              <a:gd name="connsiteY4" fmla="*/ 6678000 h 6858000"/>
              <a:gd name="connsiteX5" fmla="*/ 8592000 w 12012000"/>
              <a:gd name="connsiteY5" fmla="*/ 6678000 h 6858000"/>
              <a:gd name="connsiteX6" fmla="*/ 8592000 w 12012000"/>
              <a:gd name="connsiteY6" fmla="*/ 6858000 h 6858000"/>
              <a:gd name="connsiteX7" fmla="*/ 0 w 1201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12000" h="6858000">
                <a:moveTo>
                  <a:pt x="0" y="0"/>
                </a:moveTo>
                <a:lnTo>
                  <a:pt x="8592000" y="0"/>
                </a:lnTo>
                <a:lnTo>
                  <a:pt x="8592000" y="180000"/>
                </a:lnTo>
                <a:lnTo>
                  <a:pt x="12012000" y="180000"/>
                </a:lnTo>
                <a:lnTo>
                  <a:pt x="12012000" y="6678000"/>
                </a:lnTo>
                <a:lnTo>
                  <a:pt x="8592000" y="6678000"/>
                </a:lnTo>
                <a:lnTo>
                  <a:pt x="85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lIns="0" tIns="0" rIns="612000" anchor="ctr">
            <a:noAutofit/>
          </a:bodyPr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999" y="6262080"/>
            <a:ext cx="6190934" cy="3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AF90A48-1BFB-4A19-9A1C-2851879F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78" y="3096087"/>
            <a:ext cx="5455750" cy="1008000"/>
          </a:xfrm>
        </p:spPr>
        <p:txBody>
          <a:bodyPr/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9E79024-4B2E-43B0-8607-196181AB731F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93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X Number &amp;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F266E5-40A6-4643-B9AC-B38F272563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B790CB-E4F5-4B61-A03E-1CA0C32E3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4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570684C-B743-402E-8778-A651995771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10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CEC7149-9A00-4CA4-B800-1BFD6EBEB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972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374F0E2-36BA-43B5-8799-77AA3367DF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9707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BA12174-6A24-4E61-8D58-B3B42C31BE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96056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3A67B21-0E8B-4922-94F9-20492309C4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446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801C20C-82D2-465E-8D45-DF1A57E045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08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2BAD45E-2039-4F8D-9CFC-42BFA3756A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31412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4A78879-6338-4F3B-864E-8FF4E08C00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57654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80118439-B306-4F20-9200-1C429EADC7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01000" y="5271502"/>
            <a:ext cx="1990001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0" anchor="ctr"/>
          <a:lstStyle>
            <a:lvl1pPr marL="0" indent="0" algn="ctr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Outcome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9B7E7F2-DF6B-4441-B0B1-7E87E29BA3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985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ED41522A-FBAF-4E5D-B592-F13855964E8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853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AA51069C-E1DC-44A0-A6A0-2A4AB0DD4D7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84044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42F6437E-5478-451F-9BE3-E8160EA4351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589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25127DFD-53A7-41A8-B591-AEEC120380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45749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89258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 40 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76D43D-0DDD-4BAD-8213-BDBF75C3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6118" y="4338116"/>
            <a:ext cx="10839764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6D3ACF3-E1F5-4332-9836-C8E6C46591B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43438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F8FE7-66F4-4586-B49B-61E115ED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5B890-F885-418C-9812-59970CAC6B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21507-88DE-417D-8076-D9152E1E14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C7DDD-6F93-45F8-AFD6-95AA051FE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CD6042-5DF4-4624-BC32-25F68745304A}"/>
              </a:ext>
            </a:extLst>
          </p:cNvPr>
          <p:cNvSpPr/>
          <p:nvPr userDrawn="1"/>
        </p:nvSpPr>
        <p:spPr>
          <a:xfrm rot="5400000">
            <a:off x="8220300" y="371700"/>
            <a:ext cx="4343400" cy="3600000"/>
          </a:xfrm>
          <a:custGeom>
            <a:avLst/>
            <a:gdLst>
              <a:gd name="connsiteX0" fmla="*/ 0 w 4343400"/>
              <a:gd name="connsiteY0" fmla="*/ 3600000 h 3600000"/>
              <a:gd name="connsiteX1" fmla="*/ 0 w 4343400"/>
              <a:gd name="connsiteY1" fmla="*/ 0 h 3600000"/>
              <a:gd name="connsiteX2" fmla="*/ 180000 w 4343400"/>
              <a:gd name="connsiteY2" fmla="*/ 0 h 3600000"/>
              <a:gd name="connsiteX3" fmla="*/ 4343400 w 4343400"/>
              <a:gd name="connsiteY3" fmla="*/ 0 h 3600000"/>
              <a:gd name="connsiteX4" fmla="*/ 4343400 w 4343400"/>
              <a:gd name="connsiteY4" fmla="*/ 180000 h 3600000"/>
              <a:gd name="connsiteX5" fmla="*/ 180000 w 4343400"/>
              <a:gd name="connsiteY5" fmla="*/ 180000 h 3600000"/>
              <a:gd name="connsiteX6" fmla="*/ 180000 w 43434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34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4343400" y="0"/>
                </a:lnTo>
                <a:lnTo>
                  <a:pt x="43434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94759C-286C-4281-B194-581C766EEF28}"/>
              </a:ext>
            </a:extLst>
          </p:cNvPr>
          <p:cNvSpPr/>
          <p:nvPr userDrawn="1"/>
        </p:nvSpPr>
        <p:spPr>
          <a:xfrm rot="5400000">
            <a:off x="9134700" y="3800700"/>
            <a:ext cx="2514600" cy="3600000"/>
          </a:xfrm>
          <a:custGeom>
            <a:avLst/>
            <a:gdLst>
              <a:gd name="connsiteX0" fmla="*/ 0 w 2514600"/>
              <a:gd name="connsiteY0" fmla="*/ 180000 h 3600000"/>
              <a:gd name="connsiteX1" fmla="*/ 0 w 2514600"/>
              <a:gd name="connsiteY1" fmla="*/ 0 h 3600000"/>
              <a:gd name="connsiteX2" fmla="*/ 2334600 w 2514600"/>
              <a:gd name="connsiteY2" fmla="*/ 0 h 3600000"/>
              <a:gd name="connsiteX3" fmla="*/ 2514600 w 2514600"/>
              <a:gd name="connsiteY3" fmla="*/ 0 h 3600000"/>
              <a:gd name="connsiteX4" fmla="*/ 2514600 w 2514600"/>
              <a:gd name="connsiteY4" fmla="*/ 180000 h 3600000"/>
              <a:gd name="connsiteX5" fmla="*/ 2514600 w 2514600"/>
              <a:gd name="connsiteY5" fmla="*/ 3600000 h 3600000"/>
              <a:gd name="connsiteX6" fmla="*/ 2334600 w 2514600"/>
              <a:gd name="connsiteY6" fmla="*/ 3600000 h 3600000"/>
              <a:gd name="connsiteX7" fmla="*/ 2334600 w 25146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600" h="3600000">
                <a:moveTo>
                  <a:pt x="0" y="180000"/>
                </a:moveTo>
                <a:lnTo>
                  <a:pt x="0" y="0"/>
                </a:lnTo>
                <a:lnTo>
                  <a:pt x="2334600" y="0"/>
                </a:lnTo>
                <a:lnTo>
                  <a:pt x="2514600" y="0"/>
                </a:lnTo>
                <a:lnTo>
                  <a:pt x="2514600" y="180000"/>
                </a:lnTo>
                <a:lnTo>
                  <a:pt x="2514600" y="3600000"/>
                </a:lnTo>
                <a:lnTo>
                  <a:pt x="2334600" y="3600000"/>
                </a:lnTo>
                <a:lnTo>
                  <a:pt x="23346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894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Content Block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E6622698-E93D-4214-8C21-38DBE58C2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22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06BC54-FE11-4237-96CC-8DA267DB5D7C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0581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0581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1291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1291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2000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92000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D854C-C76F-49BA-9E74-F438CA8EA9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0581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D447D7D-C1F4-4AD4-AE22-EB8E7F1C4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0581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9DF703-38D0-4214-9432-83570E10EF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1291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9EB6572-1A9F-4672-8E42-A4E15451CA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1291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740EB70-455C-47FF-9A9A-0D78D202ED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2000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CD9A5773-4F50-4631-9B7A-0A2D83E5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92000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875987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x Content Block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350A6A-6F84-47F4-AE00-8295D96D08C8}"/>
              </a:ext>
            </a:extLst>
          </p:cNvPr>
          <p:cNvSpPr/>
          <p:nvPr userDrawn="1"/>
        </p:nvSpPr>
        <p:spPr>
          <a:xfrm rot="5400000">
            <a:off x="8677500" y="3343500"/>
            <a:ext cx="3429000" cy="3600000"/>
          </a:xfrm>
          <a:custGeom>
            <a:avLst/>
            <a:gdLst>
              <a:gd name="connsiteX0" fmla="*/ 0 w 3429000"/>
              <a:gd name="connsiteY0" fmla="*/ 180000 h 3600000"/>
              <a:gd name="connsiteX1" fmla="*/ 0 w 3429000"/>
              <a:gd name="connsiteY1" fmla="*/ 0 h 3600000"/>
              <a:gd name="connsiteX2" fmla="*/ 3249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3429000 w 3429000"/>
              <a:gd name="connsiteY5" fmla="*/ 3600000 h 3600000"/>
              <a:gd name="connsiteX6" fmla="*/ 3249000 w 3429000"/>
              <a:gd name="connsiteY6" fmla="*/ 3600000 h 3600000"/>
              <a:gd name="connsiteX7" fmla="*/ 3249000 w 34290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00" h="3600000">
                <a:moveTo>
                  <a:pt x="0" y="180000"/>
                </a:moveTo>
                <a:lnTo>
                  <a:pt x="0" y="0"/>
                </a:lnTo>
                <a:lnTo>
                  <a:pt x="3249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3429000" y="3600000"/>
                </a:lnTo>
                <a:lnTo>
                  <a:pt x="3249000" y="3600000"/>
                </a:lnTo>
                <a:lnTo>
                  <a:pt x="32490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3429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2863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2863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5432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5432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8000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8000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908907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71476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434044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EA98CFA-B2A7-4BCC-B1DC-01CFAD2DD65E}"/>
              </a:ext>
            </a:extLst>
          </p:cNvPr>
          <p:cNvSpPr/>
          <p:nvPr userDrawn="1"/>
        </p:nvSpPr>
        <p:spPr>
          <a:xfrm rot="5400000">
            <a:off x="8677500" y="-85500"/>
            <a:ext cx="3429000" cy="3600000"/>
          </a:xfrm>
          <a:custGeom>
            <a:avLst/>
            <a:gdLst>
              <a:gd name="connsiteX0" fmla="*/ 0 w 3429000"/>
              <a:gd name="connsiteY0" fmla="*/ 3600000 h 3600000"/>
              <a:gd name="connsiteX1" fmla="*/ 0 w 3429000"/>
              <a:gd name="connsiteY1" fmla="*/ 0 h 3600000"/>
              <a:gd name="connsiteX2" fmla="*/ 180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180000 w 3429000"/>
              <a:gd name="connsiteY5" fmla="*/ 180000 h 3600000"/>
              <a:gd name="connsiteX6" fmla="*/ 180000 w 34290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2598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752CBEE-7696-40FC-AB0E-8790B179D18C}"/>
              </a:ext>
            </a:extLst>
          </p:cNvPr>
          <p:cNvSpPr/>
          <p:nvPr userDrawn="1"/>
        </p:nvSpPr>
        <p:spPr>
          <a:xfrm rot="5400000">
            <a:off x="8188485" y="2854485"/>
            <a:ext cx="4407031" cy="3600000"/>
          </a:xfrm>
          <a:custGeom>
            <a:avLst/>
            <a:gdLst>
              <a:gd name="connsiteX0" fmla="*/ 0 w 4407031"/>
              <a:gd name="connsiteY0" fmla="*/ 180000 h 3600000"/>
              <a:gd name="connsiteX1" fmla="*/ 0 w 4407031"/>
              <a:gd name="connsiteY1" fmla="*/ 0 h 3600000"/>
              <a:gd name="connsiteX2" fmla="*/ 4227031 w 4407031"/>
              <a:gd name="connsiteY2" fmla="*/ 0 h 3600000"/>
              <a:gd name="connsiteX3" fmla="*/ 4407031 w 4407031"/>
              <a:gd name="connsiteY3" fmla="*/ 0 h 3600000"/>
              <a:gd name="connsiteX4" fmla="*/ 4407031 w 4407031"/>
              <a:gd name="connsiteY4" fmla="*/ 180000 h 3600000"/>
              <a:gd name="connsiteX5" fmla="*/ 4407031 w 4407031"/>
              <a:gd name="connsiteY5" fmla="*/ 3600000 h 3600000"/>
              <a:gd name="connsiteX6" fmla="*/ 4227031 w 4407031"/>
              <a:gd name="connsiteY6" fmla="*/ 3600000 h 3600000"/>
              <a:gd name="connsiteX7" fmla="*/ 4227031 w 4407031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7031" h="3600000">
                <a:moveTo>
                  <a:pt x="0" y="180000"/>
                </a:moveTo>
                <a:lnTo>
                  <a:pt x="0" y="0"/>
                </a:lnTo>
                <a:lnTo>
                  <a:pt x="4227031" y="0"/>
                </a:lnTo>
                <a:lnTo>
                  <a:pt x="4407031" y="0"/>
                </a:lnTo>
                <a:lnTo>
                  <a:pt x="4407031" y="180000"/>
                </a:lnTo>
                <a:lnTo>
                  <a:pt x="4407031" y="3600000"/>
                </a:lnTo>
                <a:lnTo>
                  <a:pt x="4227031" y="3600000"/>
                </a:lnTo>
                <a:lnTo>
                  <a:pt x="4227031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245140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9445125-53D2-43B3-8ABC-C88E463BE7DD}"/>
              </a:ext>
            </a:extLst>
          </p:cNvPr>
          <p:cNvSpPr/>
          <p:nvPr userDrawn="1"/>
        </p:nvSpPr>
        <p:spPr>
          <a:xfrm rot="5400000">
            <a:off x="9166516" y="-574515"/>
            <a:ext cx="2450969" cy="3600000"/>
          </a:xfrm>
          <a:custGeom>
            <a:avLst/>
            <a:gdLst>
              <a:gd name="connsiteX0" fmla="*/ 0 w 2450969"/>
              <a:gd name="connsiteY0" fmla="*/ 3600000 h 3600000"/>
              <a:gd name="connsiteX1" fmla="*/ 0 w 2450969"/>
              <a:gd name="connsiteY1" fmla="*/ 0 h 3600000"/>
              <a:gd name="connsiteX2" fmla="*/ 180000 w 2450969"/>
              <a:gd name="connsiteY2" fmla="*/ 0 h 3600000"/>
              <a:gd name="connsiteX3" fmla="*/ 2450969 w 2450969"/>
              <a:gd name="connsiteY3" fmla="*/ 0 h 3600000"/>
              <a:gd name="connsiteX4" fmla="*/ 2450969 w 2450969"/>
              <a:gd name="connsiteY4" fmla="*/ 180000 h 3600000"/>
              <a:gd name="connsiteX5" fmla="*/ 180000 w 2450969"/>
              <a:gd name="connsiteY5" fmla="*/ 180000 h 3600000"/>
              <a:gd name="connsiteX6" fmla="*/ 180000 w 2450969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0969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2450969" y="0"/>
                </a:lnTo>
                <a:lnTo>
                  <a:pt x="2450969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59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Ful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A18EF7D-14D0-4362-B8BD-722D3D54D4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39369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7FF01B-795B-4F5D-87AF-6CAA8DD5D48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F32FC1-1FF6-4874-9835-EB1A90F7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039E70-36A3-46C1-B30E-CA4CC0B36C5D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73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A5246D-ECE9-473C-953D-D56C3F7B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946F0-677D-45B4-83B9-FD3BD3FF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00" y="1825625"/>
            <a:ext cx="1080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5BE21-FA72-48F5-9A53-134902BF6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79B29-5421-49A7-A511-D916B66A8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892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5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Tx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80000"/>
        <a:buFont typeface="Courier New" panose="02070309020205020404" pitchFamily="49" charset="0"/>
        <a:buChar char="o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9060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9.jpg"/><Relationship Id="rId3" Type="http://schemas.openxmlformats.org/officeDocument/2006/relationships/image" Target="../media/image17.png"/><Relationship Id="rId7" Type="http://schemas.openxmlformats.org/officeDocument/2006/relationships/image" Target="../media/image11.jpg"/><Relationship Id="rId12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4.jpg"/><Relationship Id="rId10" Type="http://schemas.openxmlformats.org/officeDocument/2006/relationships/image" Target="../media/image15.png"/><Relationship Id="rId4" Type="http://schemas.openxmlformats.org/officeDocument/2006/relationships/image" Target="../media/image6.jp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8F02F647-7DBC-4618-AFF3-8CED69C5CDE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2" y="11603"/>
            <a:ext cx="12192001" cy="6965414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64857D70-F12B-4E1B-99F8-92DAD4349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80612" y="4187278"/>
            <a:ext cx="3227293" cy="1473693"/>
          </a:xfrm>
          <a:noFill/>
        </p:spPr>
        <p:txBody>
          <a:bodyPr/>
          <a:lstStyle/>
          <a:p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4AT100 – TEAM 02</a:t>
            </a:r>
          </a:p>
          <a:p>
            <a:pPr>
              <a:spcAft>
                <a:spcPts val="0"/>
              </a:spcAft>
            </a:pPr>
            <a:r>
              <a:rPr lang="en-US" sz="11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ARYAN KUMAR</a:t>
            </a:r>
          </a:p>
          <a:p>
            <a:pPr>
              <a:spcAft>
                <a:spcPts val="0"/>
              </a:spcAft>
            </a:pPr>
            <a:r>
              <a:rPr lang="en-US" sz="11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LUUK THELEN</a:t>
            </a:r>
          </a:p>
          <a:p>
            <a:pPr>
              <a:spcAft>
                <a:spcPts val="0"/>
              </a:spcAft>
            </a:pPr>
            <a:r>
              <a:rPr lang="en-US" sz="11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ADWAITH GOPICHAND</a:t>
            </a:r>
          </a:p>
          <a:p>
            <a:pPr>
              <a:spcAft>
                <a:spcPts val="0"/>
              </a:spcAft>
            </a:pPr>
            <a:r>
              <a:rPr lang="en-US" sz="11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AMIT GALI</a:t>
            </a:r>
          </a:p>
          <a:p>
            <a:pPr>
              <a:spcAft>
                <a:spcPts val="0"/>
              </a:spcAft>
            </a:pPr>
            <a:r>
              <a:rPr lang="en-US" sz="11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SAI KIRUTHEKA PERAM</a:t>
            </a:r>
          </a:p>
          <a:p>
            <a:pPr>
              <a:spcAft>
                <a:spcPts val="0"/>
              </a:spcAft>
            </a:pPr>
            <a:r>
              <a:rPr lang="en-US" sz="11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MARIEN DEN BESTEN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A632F3-86C2-D278-B12A-E5849A835000}"/>
              </a:ext>
            </a:extLst>
          </p:cNvPr>
          <p:cNvSpPr txBox="1"/>
          <p:nvPr/>
        </p:nvSpPr>
        <p:spPr>
          <a:xfrm>
            <a:off x="564775" y="697871"/>
            <a:ext cx="86419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/>
              <a:t>AUTOMOTIVE SYSTEMS ENGINEERING PROJECT</a:t>
            </a:r>
            <a:endParaRPr lang="en-IN" sz="44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270D13-10CC-B812-A9EB-09693E95BB8B}"/>
              </a:ext>
            </a:extLst>
          </p:cNvPr>
          <p:cNvSpPr txBox="1"/>
          <p:nvPr/>
        </p:nvSpPr>
        <p:spPr>
          <a:xfrm flipH="1">
            <a:off x="3266437" y="4262404"/>
            <a:ext cx="45161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i="1" dirty="0"/>
              <a:t>TEAM</a:t>
            </a:r>
          </a:p>
          <a:p>
            <a:pPr algn="ctr"/>
            <a:r>
              <a:rPr lang="en-GB" sz="4000" i="1" dirty="0"/>
              <a:t>INTELLION</a:t>
            </a:r>
            <a:endParaRPr lang="en-IN" sz="4000" i="1" dirty="0"/>
          </a:p>
        </p:txBody>
      </p:sp>
    </p:spTree>
    <p:extLst>
      <p:ext uri="{BB962C8B-B14F-4D97-AF65-F5344CB8AC3E}">
        <p14:creationId xmlns:p14="http://schemas.microsoft.com/office/powerpoint/2010/main" val="85059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86D7D4AC-BE7B-45B9-AF4A-E2AF1B6C79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012000" cy="68580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509E5E-F68C-4F2B-8EC7-43259586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0"/>
            <a:ext cx="11832000" cy="6858000"/>
          </a:xfrm>
          <a:prstGeom prst="rect">
            <a:avLst/>
          </a:prstGeom>
          <a:solidFill>
            <a:srgbClr val="0029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24" y="178078"/>
            <a:ext cx="9485494" cy="560015"/>
          </a:xfrm>
        </p:spPr>
        <p:txBody>
          <a:bodyPr/>
          <a:lstStyle/>
          <a:p>
            <a:r>
              <a:rPr lang="en-US" u="sng" dirty="0">
                <a:ln>
                  <a:solidFill>
                    <a:schemeClr val="bg1"/>
                  </a:solidFill>
                </a:ln>
              </a:rPr>
              <a:t>Implementation - integration </a:t>
            </a:r>
            <a:br>
              <a:rPr lang="en-US" u="sng" dirty="0">
                <a:ln>
                  <a:solidFill>
                    <a:schemeClr val="bg1"/>
                  </a:solidFill>
                </a:ln>
              </a:rPr>
            </a:br>
            <a:endParaRPr lang="en-US" u="sng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" name="Slide Number Placeholder 51">
            <a:extLst>
              <a:ext uri="{FF2B5EF4-FFF2-40B4-BE49-F238E27FC236}">
                <a16:creationId xmlns:a16="http://schemas.microsoft.com/office/drawing/2014/main" id="{6BDE04FA-DA89-2BDA-013F-CDC8CA428229}"/>
              </a:ext>
            </a:extLst>
          </p:cNvPr>
          <p:cNvSpPr txBox="1">
            <a:spLocks/>
          </p:cNvSpPr>
          <p:nvPr/>
        </p:nvSpPr>
        <p:spPr>
          <a:xfrm>
            <a:off x="11521976" y="175653"/>
            <a:ext cx="270474" cy="270474"/>
          </a:xfrm>
          <a:prstGeom prst="ellipse">
            <a:avLst/>
          </a:prstGeom>
          <a:solidFill>
            <a:schemeClr val="tx2"/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CC7194-A4D0-457B-9D3E-53681723AFF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AE094-0762-1238-6B68-D0B1F2DE2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932" y="2850583"/>
            <a:ext cx="5776136" cy="307323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1CB258-797A-46DD-24CE-25D0468D3FFB}"/>
              </a:ext>
            </a:extLst>
          </p:cNvPr>
          <p:cNvSpPr/>
          <p:nvPr/>
        </p:nvSpPr>
        <p:spPr>
          <a:xfrm>
            <a:off x="2348752" y="6047095"/>
            <a:ext cx="1838600" cy="4916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IBM Rhapsody</a:t>
            </a: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7767FBD-DAE3-ECAF-B42C-0EDC0D4746FF}"/>
              </a:ext>
            </a:extLst>
          </p:cNvPr>
          <p:cNvSpPr/>
          <p:nvPr/>
        </p:nvSpPr>
        <p:spPr>
          <a:xfrm>
            <a:off x="7681918" y="6053845"/>
            <a:ext cx="1838600" cy="4916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Simulink</a:t>
            </a: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E93343-C776-4758-09DE-F0A909F6FD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87352" y="6292905"/>
            <a:ext cx="3494566" cy="675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17A590E-0242-3CC6-BF89-2E97EAA31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" y="927513"/>
            <a:ext cx="3677496" cy="17648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7ADE8E-4B00-048D-D770-25E6F0363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800" y="927512"/>
            <a:ext cx="3969948" cy="17648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27AD33-7387-82EE-042F-C867F94163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6853" y="927512"/>
            <a:ext cx="3993323" cy="176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60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86D7D4AC-BE7B-45B9-AF4A-E2AF1B6C79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012000" cy="68580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509E5E-F68C-4F2B-8EC7-43259586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0"/>
            <a:ext cx="11832000" cy="6858000"/>
          </a:xfrm>
          <a:prstGeom prst="rect">
            <a:avLst/>
          </a:prstGeom>
          <a:solidFill>
            <a:srgbClr val="0029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24" y="178078"/>
            <a:ext cx="9485494" cy="560015"/>
          </a:xfrm>
        </p:spPr>
        <p:txBody>
          <a:bodyPr/>
          <a:lstStyle/>
          <a:p>
            <a:r>
              <a:rPr lang="en-US" u="sng" dirty="0">
                <a:ln>
                  <a:solidFill>
                    <a:schemeClr val="bg1"/>
                  </a:solidFill>
                </a:ln>
              </a:rPr>
              <a:t>CONCLUSION  AND outcome </a:t>
            </a:r>
            <a:br>
              <a:rPr lang="en-US" u="sng" dirty="0">
                <a:ln>
                  <a:solidFill>
                    <a:schemeClr val="bg1"/>
                  </a:solidFill>
                </a:ln>
              </a:rPr>
            </a:br>
            <a:endParaRPr lang="en-US" u="sng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" name="Slide Number Placeholder 51">
            <a:extLst>
              <a:ext uri="{FF2B5EF4-FFF2-40B4-BE49-F238E27FC236}">
                <a16:creationId xmlns:a16="http://schemas.microsoft.com/office/drawing/2014/main" id="{A77B7216-9052-C40D-7902-D9EE74305E3B}"/>
              </a:ext>
            </a:extLst>
          </p:cNvPr>
          <p:cNvSpPr txBox="1">
            <a:spLocks/>
          </p:cNvSpPr>
          <p:nvPr/>
        </p:nvSpPr>
        <p:spPr>
          <a:xfrm>
            <a:off x="11521976" y="175653"/>
            <a:ext cx="270474" cy="270474"/>
          </a:xfrm>
          <a:prstGeom prst="ellipse">
            <a:avLst/>
          </a:prstGeom>
          <a:solidFill>
            <a:schemeClr val="tx2"/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CC7194-A4D0-457B-9D3E-53681723AF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0B37D52-F6DD-5E86-346B-1B723D0097C3}"/>
              </a:ext>
            </a:extLst>
          </p:cNvPr>
          <p:cNvSpPr/>
          <p:nvPr/>
        </p:nvSpPr>
        <p:spPr>
          <a:xfrm>
            <a:off x="2107542" y="1454348"/>
            <a:ext cx="2079811" cy="56001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Requirement Analysis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144609-B3C0-8E70-4937-9C0DF3CDDA1B}"/>
              </a:ext>
            </a:extLst>
          </p:cNvPr>
          <p:cNvSpPr/>
          <p:nvPr/>
        </p:nvSpPr>
        <p:spPr>
          <a:xfrm>
            <a:off x="2735489" y="2531567"/>
            <a:ext cx="2079811" cy="56001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Analysis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942CB4-8116-29BA-152A-A9ED277707ED}"/>
              </a:ext>
            </a:extLst>
          </p:cNvPr>
          <p:cNvSpPr/>
          <p:nvPr/>
        </p:nvSpPr>
        <p:spPr>
          <a:xfrm>
            <a:off x="3146195" y="3493268"/>
            <a:ext cx="2079811" cy="56001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Architecture Design</a:t>
            </a: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B79BE5-A42B-C52E-3C05-BD275F81173D}"/>
              </a:ext>
            </a:extLst>
          </p:cNvPr>
          <p:cNvSpPr/>
          <p:nvPr/>
        </p:nvSpPr>
        <p:spPr>
          <a:xfrm>
            <a:off x="3693172" y="4411660"/>
            <a:ext cx="2079811" cy="56001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Design</a:t>
            </a:r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D20582-7243-D520-F9CF-032CB76C1AB8}"/>
              </a:ext>
            </a:extLst>
          </p:cNvPr>
          <p:cNvSpPr/>
          <p:nvPr/>
        </p:nvSpPr>
        <p:spPr>
          <a:xfrm>
            <a:off x="4966094" y="5305176"/>
            <a:ext cx="2079811" cy="56001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</a:t>
            </a:r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800220A-CD1B-86DC-B89E-6A5DF48865AF}"/>
              </a:ext>
            </a:extLst>
          </p:cNvPr>
          <p:cNvSpPr/>
          <p:nvPr/>
        </p:nvSpPr>
        <p:spPr>
          <a:xfrm>
            <a:off x="6419019" y="4411660"/>
            <a:ext cx="2079811" cy="56001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Testing</a:t>
            </a:r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1B0001C-A2FD-DFB9-A796-82D0780665BA}"/>
              </a:ext>
            </a:extLst>
          </p:cNvPr>
          <p:cNvSpPr/>
          <p:nvPr/>
        </p:nvSpPr>
        <p:spPr>
          <a:xfrm>
            <a:off x="6965996" y="3496285"/>
            <a:ext cx="2079811" cy="56001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Integration Testing</a:t>
            </a:r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FA353CB-60DF-7A93-71A3-E94870DEA5BA}"/>
              </a:ext>
            </a:extLst>
          </p:cNvPr>
          <p:cNvSpPr/>
          <p:nvPr/>
        </p:nvSpPr>
        <p:spPr>
          <a:xfrm>
            <a:off x="7376700" y="2537291"/>
            <a:ext cx="2079811" cy="56001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Testing</a:t>
            </a:r>
            <a:endParaRPr lang="en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FECED37-42C7-E030-7A97-CB03F0D62537}"/>
              </a:ext>
            </a:extLst>
          </p:cNvPr>
          <p:cNvSpPr/>
          <p:nvPr/>
        </p:nvSpPr>
        <p:spPr>
          <a:xfrm>
            <a:off x="8004647" y="1449393"/>
            <a:ext cx="2079811" cy="56001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Acceptance Testing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196E2F-C5BE-CB68-3591-D98F4E5A7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24" y="1092887"/>
            <a:ext cx="1441916" cy="968207"/>
          </a:xfrm>
          <a:prstGeom prst="rect">
            <a:avLst/>
          </a:prstGeom>
        </p:spPr>
      </p:pic>
      <p:pic>
        <p:nvPicPr>
          <p:cNvPr id="18" name="Picture 17" descr="A picture containing text, screenshot, diagram, plan&#10;&#10;Description automatically generated">
            <a:extLst>
              <a:ext uri="{FF2B5EF4-FFF2-40B4-BE49-F238E27FC236}">
                <a16:creationId xmlns:a16="http://schemas.microsoft.com/office/drawing/2014/main" id="{2A911512-7031-DE25-E0A9-22672266C0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0" y="2287469"/>
            <a:ext cx="1761280" cy="869575"/>
          </a:xfrm>
          <a:prstGeom prst="rect">
            <a:avLst/>
          </a:prstGeom>
        </p:spPr>
      </p:pic>
      <p:pic>
        <p:nvPicPr>
          <p:cNvPr id="19" name="Picture 18" descr="A diagram of a truck&#10;&#10;Description automatically generated with low confidence">
            <a:extLst>
              <a:ext uri="{FF2B5EF4-FFF2-40B4-BE49-F238E27FC236}">
                <a16:creationId xmlns:a16="http://schemas.microsoft.com/office/drawing/2014/main" id="{77439817-8879-2DAB-B7BD-0FA7281CF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13" y="3357259"/>
            <a:ext cx="1623787" cy="9183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E297A7-97C9-BE18-697E-F73BEE2D1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445" y="3327819"/>
            <a:ext cx="1804917" cy="96031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04856F-14E1-72AA-D8EF-D8E2DF93E654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5772983" y="4691668"/>
            <a:ext cx="646036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864997-3C0B-47A8-0D88-88A2065AEE10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6006" y="3773276"/>
            <a:ext cx="1739990" cy="3017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46587E-259C-B5E0-FEAA-36EEDB77268E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4815300" y="2811575"/>
            <a:ext cx="2561400" cy="5724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7990DA-11C3-55CA-5B86-BEEDF8D67ACB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 flipV="1">
            <a:off x="4187353" y="1729401"/>
            <a:ext cx="3817294" cy="4955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picture containing text, diagram, plan, technical drawing&#10;&#10;Description automatically generated">
            <a:extLst>
              <a:ext uri="{FF2B5EF4-FFF2-40B4-BE49-F238E27FC236}">
                <a16:creationId xmlns:a16="http://schemas.microsoft.com/office/drawing/2014/main" id="{316BE5CA-B1A9-688C-BBF7-00EF242886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948" y="4477599"/>
            <a:ext cx="1590875" cy="727523"/>
          </a:xfrm>
          <a:prstGeom prst="rect">
            <a:avLst/>
          </a:prstGeom>
        </p:spPr>
      </p:pic>
      <p:pic>
        <p:nvPicPr>
          <p:cNvPr id="39" name="Picture 38" descr="A picture containing wheel, tire, auto part, text&#10;&#10;Description automatically generated">
            <a:extLst>
              <a:ext uri="{FF2B5EF4-FFF2-40B4-BE49-F238E27FC236}">
                <a16:creationId xmlns:a16="http://schemas.microsoft.com/office/drawing/2014/main" id="{2FC6F21D-342A-3A33-79A1-6FFA800B8C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21251" y="1975454"/>
            <a:ext cx="848797" cy="149360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E89617F-73BC-3136-BD5B-262A11402A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4309" y="4477598"/>
            <a:ext cx="1638863" cy="84281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8A1CDD4-533D-A776-9945-8ED569D7EE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0239" y="5983753"/>
            <a:ext cx="1811709" cy="80539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9071362-3DEA-B47C-5D54-CA191ED6D6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882" y="4499940"/>
            <a:ext cx="1737427" cy="8337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753B067-4C06-2C52-06EB-A48BDFA76F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99729" y="5962528"/>
            <a:ext cx="2014636" cy="805390"/>
          </a:xfrm>
          <a:prstGeom prst="rect">
            <a:avLst/>
          </a:prstGeom>
        </p:spPr>
      </p:pic>
      <p:pic>
        <p:nvPicPr>
          <p:cNvPr id="44" name="Picture 43" descr="A picture containing diagram, text, plan, technical drawing&#10;&#10;Description automatically generated">
            <a:extLst>
              <a:ext uri="{FF2B5EF4-FFF2-40B4-BE49-F238E27FC236}">
                <a16:creationId xmlns:a16="http://schemas.microsoft.com/office/drawing/2014/main" id="{A261380B-041B-1A49-843A-AC82478973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234" y="4477598"/>
            <a:ext cx="1629244" cy="7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4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86D7D4AC-BE7B-45B9-AF4A-E2AF1B6C79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012000" cy="68580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509E5E-F68C-4F2B-8EC7-43259586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0"/>
            <a:ext cx="11832000" cy="6858000"/>
          </a:xfrm>
          <a:prstGeom prst="rect">
            <a:avLst/>
          </a:prstGeom>
          <a:solidFill>
            <a:srgbClr val="0029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24" y="178078"/>
            <a:ext cx="9485494" cy="560015"/>
          </a:xfrm>
        </p:spPr>
        <p:txBody>
          <a:bodyPr/>
          <a:lstStyle/>
          <a:p>
            <a:r>
              <a:rPr lang="en-US" u="sng" dirty="0">
                <a:ln>
                  <a:solidFill>
                    <a:schemeClr val="bg1"/>
                  </a:solidFill>
                </a:ln>
              </a:rPr>
              <a:t>limitations</a:t>
            </a:r>
            <a:br>
              <a:rPr lang="en-US" u="sng" dirty="0">
                <a:ln>
                  <a:solidFill>
                    <a:schemeClr val="bg1"/>
                  </a:solidFill>
                </a:ln>
              </a:rPr>
            </a:br>
            <a:endParaRPr lang="en-US" u="sng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" name="Slide Number Placeholder 51">
            <a:extLst>
              <a:ext uri="{FF2B5EF4-FFF2-40B4-BE49-F238E27FC236}">
                <a16:creationId xmlns:a16="http://schemas.microsoft.com/office/drawing/2014/main" id="{03C8C273-761C-4249-C449-A97A399FA4FC}"/>
              </a:ext>
            </a:extLst>
          </p:cNvPr>
          <p:cNvSpPr txBox="1">
            <a:spLocks/>
          </p:cNvSpPr>
          <p:nvPr/>
        </p:nvSpPr>
        <p:spPr>
          <a:xfrm>
            <a:off x="11521976" y="175653"/>
            <a:ext cx="270474" cy="270474"/>
          </a:xfrm>
          <a:prstGeom prst="ellipse">
            <a:avLst/>
          </a:prstGeom>
          <a:solidFill>
            <a:schemeClr val="tx2"/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CC7194-A4D0-457B-9D3E-53681723AF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1AAF45-E098-09F2-04C1-A4FE7086FE89}"/>
              </a:ext>
            </a:extLst>
          </p:cNvPr>
          <p:cNvSpPr txBox="1"/>
          <p:nvPr/>
        </p:nvSpPr>
        <p:spPr>
          <a:xfrm>
            <a:off x="242047" y="1004047"/>
            <a:ext cx="1031837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HMI was not developed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Reverse Motion Controller was not designed/developed</a:t>
            </a:r>
          </a:p>
          <a:p>
            <a:endParaRPr 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integration was very basic</a:t>
            </a:r>
          </a:p>
          <a:p>
            <a:endParaRPr 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 System Simulation was not possible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 Gap on Object Detection and Avoidance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030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86D7D4AC-BE7B-45B9-AF4A-E2AF1B6C79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012000" cy="68580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509E5E-F68C-4F2B-8EC7-43259586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0"/>
            <a:ext cx="11832000" cy="6858000"/>
          </a:xfrm>
          <a:prstGeom prst="rect">
            <a:avLst/>
          </a:prstGeom>
          <a:solidFill>
            <a:srgbClr val="0029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24" y="178078"/>
            <a:ext cx="9485494" cy="560015"/>
          </a:xfrm>
        </p:spPr>
        <p:txBody>
          <a:bodyPr/>
          <a:lstStyle/>
          <a:p>
            <a:r>
              <a:rPr lang="en-US" u="sng" dirty="0">
                <a:ln>
                  <a:solidFill>
                    <a:schemeClr val="bg1"/>
                  </a:solidFill>
                </a:ln>
              </a:rPr>
              <a:t>Future  work</a:t>
            </a:r>
            <a:br>
              <a:rPr lang="en-US" u="sng" dirty="0">
                <a:ln>
                  <a:solidFill>
                    <a:schemeClr val="bg1"/>
                  </a:solidFill>
                </a:ln>
              </a:rPr>
            </a:br>
            <a:endParaRPr lang="en-US" u="sng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" name="Slide Number Placeholder 51">
            <a:extLst>
              <a:ext uri="{FF2B5EF4-FFF2-40B4-BE49-F238E27FC236}">
                <a16:creationId xmlns:a16="http://schemas.microsoft.com/office/drawing/2014/main" id="{935CEC6C-FCD3-9AED-CF84-CDFC7A2FB854}"/>
              </a:ext>
            </a:extLst>
          </p:cNvPr>
          <p:cNvSpPr txBox="1">
            <a:spLocks/>
          </p:cNvSpPr>
          <p:nvPr/>
        </p:nvSpPr>
        <p:spPr>
          <a:xfrm>
            <a:off x="11521976" y="175653"/>
            <a:ext cx="270474" cy="270474"/>
          </a:xfrm>
          <a:prstGeom prst="ellipse">
            <a:avLst/>
          </a:prstGeom>
          <a:solidFill>
            <a:schemeClr val="tx2"/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CC7194-A4D0-457B-9D3E-53681723AF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B18E49-206E-9FED-1E61-B3A2D8B5A673}"/>
              </a:ext>
            </a:extLst>
          </p:cNvPr>
          <p:cNvSpPr txBox="1"/>
          <p:nvPr/>
        </p:nvSpPr>
        <p:spPr>
          <a:xfrm>
            <a:off x="242047" y="1004047"/>
            <a:ext cx="1031837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Collaborate with other teams to design Reverse Controller and HMI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Continue working on the Integration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Acquire Knowledge on Object Detection and Avoidance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to successfully run the whole system level simulation</a:t>
            </a:r>
          </a:p>
          <a:p>
            <a:endParaRPr 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319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923CFB6-5709-405C-8762-B310D3F2195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17F5BF1-88DB-42F2-98A6-4C7FBFC31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19" name="object 7" descr="Beige rectangle">
            <a:extLst>
              <a:ext uri="{FF2B5EF4-FFF2-40B4-BE49-F238E27FC236}">
                <a16:creationId xmlns:a16="http://schemas.microsoft.com/office/drawing/2014/main" id="{2D7851E8-1907-4C8A-A16F-E461B5BFA940}"/>
              </a:ext>
            </a:extLst>
          </p:cNvPr>
          <p:cNvSpPr/>
          <p:nvPr/>
        </p:nvSpPr>
        <p:spPr bwMode="white">
          <a:xfrm flipV="1">
            <a:off x="1204699" y="3791668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6954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86D7D4AC-BE7B-45B9-AF4A-E2AF1B6C79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012000" cy="68580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509E5E-F68C-4F2B-8EC7-43259586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0"/>
            <a:ext cx="11832000" cy="6858000"/>
          </a:xfrm>
          <a:prstGeom prst="rect">
            <a:avLst/>
          </a:prstGeom>
          <a:solidFill>
            <a:srgbClr val="0029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349" y="455411"/>
            <a:ext cx="6180753" cy="560015"/>
          </a:xfrm>
        </p:spPr>
        <p:txBody>
          <a:bodyPr/>
          <a:lstStyle/>
          <a:p>
            <a:r>
              <a:rPr lang="en-US" sz="4800" i="1" u="sng" dirty="0">
                <a:ln>
                  <a:solidFill>
                    <a:schemeClr val="bg1"/>
                  </a:solidFill>
                </a:ln>
              </a:rPr>
              <a:t>CONTENT</a:t>
            </a:r>
            <a:br>
              <a:rPr lang="en-US" sz="4800" i="1" u="sng" dirty="0">
                <a:ln>
                  <a:solidFill>
                    <a:schemeClr val="bg1"/>
                  </a:solidFill>
                </a:ln>
              </a:rPr>
            </a:br>
            <a:endParaRPr lang="en-US" sz="4800" i="1" u="sng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947A81F6-261F-44F4-B660-7BD323AE2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02283" y="118869"/>
            <a:ext cx="270474" cy="270474"/>
          </a:xfrm>
        </p:spPr>
        <p:txBody>
          <a:bodyPr/>
          <a:lstStyle/>
          <a:p>
            <a:fld id="{EECC7194-A4D0-457B-9D3E-53681723AFF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6E3734E0-34A2-5E6D-00D4-04ABDDB37BD8}"/>
              </a:ext>
            </a:extLst>
          </p:cNvPr>
          <p:cNvSpPr txBox="1">
            <a:spLocks/>
          </p:cNvSpPr>
          <p:nvPr/>
        </p:nvSpPr>
        <p:spPr>
          <a:xfrm>
            <a:off x="292349" y="1224028"/>
            <a:ext cx="8613237" cy="38732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n>
                  <a:solidFill>
                    <a:schemeClr val="bg1"/>
                  </a:solidFill>
                </a:ln>
              </a:rPr>
              <a:t>The challenge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n>
                  <a:solidFill>
                    <a:schemeClr val="bg1"/>
                  </a:solidFill>
                </a:ln>
              </a:rPr>
              <a:t>ARHITECTURE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n>
                  <a:solidFill>
                    <a:schemeClr val="bg1"/>
                  </a:solidFill>
                </a:ln>
              </a:rPr>
              <a:t>THE IDEA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n>
                  <a:solidFill>
                    <a:schemeClr val="bg1"/>
                  </a:solidFill>
                </a:ln>
              </a:rPr>
              <a:t>IMPLEMENTATION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n>
                  <a:solidFill>
                    <a:schemeClr val="bg1"/>
                  </a:solidFill>
                </a:ln>
              </a:rPr>
              <a:t>Outcome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n>
                  <a:solidFill>
                    <a:schemeClr val="bg1"/>
                  </a:solidFill>
                </a:ln>
              </a:rPr>
              <a:t>Limitations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n>
                  <a:solidFill>
                    <a:schemeClr val="bg1"/>
                  </a:solidFill>
                </a:ln>
              </a:rPr>
              <a:t>Future  work</a:t>
            </a:r>
            <a:br>
              <a:rPr lang="en-US" sz="2800" dirty="0">
                <a:ln>
                  <a:solidFill>
                    <a:schemeClr val="bg1"/>
                  </a:solidFill>
                </a:ln>
              </a:rPr>
            </a:br>
            <a:endParaRPr lang="en-US" sz="2800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43203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86D7D4AC-BE7B-45B9-AF4A-E2AF1B6C79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012000" cy="68580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509E5E-F68C-4F2B-8EC7-43259586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4036" y="0"/>
            <a:ext cx="11837963" cy="6858000"/>
          </a:xfrm>
          <a:prstGeom prst="rect">
            <a:avLst/>
          </a:prstGeom>
          <a:solidFill>
            <a:srgbClr val="0029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8" y="310890"/>
            <a:ext cx="8826300" cy="560015"/>
          </a:xfrm>
        </p:spPr>
        <p:txBody>
          <a:bodyPr/>
          <a:lstStyle/>
          <a:p>
            <a:r>
              <a:rPr lang="en-US" u="sng" dirty="0">
                <a:ln>
                  <a:solidFill>
                    <a:schemeClr val="bg1"/>
                  </a:solidFill>
                </a:ln>
              </a:rPr>
              <a:t>The challenge</a:t>
            </a:r>
            <a:br>
              <a:rPr lang="en-US" u="sng" dirty="0">
                <a:ln>
                  <a:solidFill>
                    <a:schemeClr val="bg1"/>
                  </a:solidFill>
                </a:ln>
              </a:rPr>
            </a:br>
            <a:endParaRPr lang="en-US" u="sng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947A81F6-261F-44F4-B660-7BD323AE2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21976" y="175653"/>
            <a:ext cx="270474" cy="270474"/>
          </a:xfrm>
        </p:spPr>
        <p:txBody>
          <a:bodyPr/>
          <a:lstStyle/>
          <a:p>
            <a:fld id="{EECC7194-A4D0-457B-9D3E-53681723AF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D58C12-B69C-D117-44A4-1BF1386869E4}"/>
              </a:ext>
            </a:extLst>
          </p:cNvPr>
          <p:cNvSpPr txBox="1"/>
          <p:nvPr/>
        </p:nvSpPr>
        <p:spPr>
          <a:xfrm>
            <a:off x="242047" y="1004047"/>
            <a:ext cx="90543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current distribution centers cannot keep up with  the rising demand</a:t>
            </a:r>
          </a:p>
          <a:p>
            <a:endParaRPr 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 fatalities in the distribution centers.</a:t>
            </a:r>
          </a:p>
          <a:p>
            <a:endParaRPr 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 increasing concerns for cost, safety, efficiency, emissions - climate change and global warming</a:t>
            </a:r>
          </a:p>
          <a:p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75AF67F-0255-B73E-4F32-FC789A71376A}"/>
              </a:ext>
            </a:extLst>
          </p:cNvPr>
          <p:cNvSpPr txBox="1">
            <a:spLocks/>
          </p:cNvSpPr>
          <p:nvPr/>
        </p:nvSpPr>
        <p:spPr>
          <a:xfrm>
            <a:off x="326578" y="4860716"/>
            <a:ext cx="8826300" cy="56001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>
                <a:ln>
                  <a:solidFill>
                    <a:schemeClr val="bg1"/>
                  </a:solidFill>
                </a:ln>
              </a:rPr>
              <a:t>The solution</a:t>
            </a:r>
            <a:br>
              <a:rPr lang="en-US" u="sng" dirty="0">
                <a:ln>
                  <a:solidFill>
                    <a:schemeClr val="bg1"/>
                  </a:solidFill>
                </a:ln>
              </a:rPr>
            </a:br>
            <a:endParaRPr lang="en-US" u="sng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9ABF88-1301-928F-B8ED-E873EC6E618C}"/>
              </a:ext>
            </a:extLst>
          </p:cNvPr>
          <p:cNvSpPr txBox="1"/>
          <p:nvPr/>
        </p:nvSpPr>
        <p:spPr>
          <a:xfrm>
            <a:off x="326578" y="5486400"/>
            <a:ext cx="89698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To implement Digital Twin Autonomous Driving Truck System in Distribution Center</a:t>
            </a:r>
            <a:endParaRPr lang="en-IN" sz="2800" u="sng" dirty="0">
              <a:solidFill>
                <a:schemeClr val="bg1"/>
              </a:solidFill>
            </a:endParaRP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7578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86D7D4AC-BE7B-45B9-AF4A-E2AF1B6C79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012000" cy="68580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509E5E-F68C-4F2B-8EC7-43259586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0"/>
            <a:ext cx="11832000" cy="6858000"/>
          </a:xfrm>
          <a:prstGeom prst="rect">
            <a:avLst/>
          </a:prstGeom>
          <a:solidFill>
            <a:srgbClr val="0029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3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8" y="310890"/>
            <a:ext cx="6251775" cy="560015"/>
          </a:xfrm>
        </p:spPr>
        <p:txBody>
          <a:bodyPr/>
          <a:lstStyle/>
          <a:p>
            <a:r>
              <a:rPr lang="en-US" u="sng" dirty="0">
                <a:ln>
                  <a:solidFill>
                    <a:schemeClr val="bg1"/>
                  </a:solidFill>
                </a:ln>
              </a:rPr>
              <a:t>OBJECTIVE</a:t>
            </a:r>
            <a:br>
              <a:rPr lang="en-US" u="sng" dirty="0">
                <a:ln>
                  <a:solidFill>
                    <a:schemeClr val="bg1"/>
                  </a:solidFill>
                </a:ln>
              </a:rPr>
            </a:br>
            <a:endParaRPr lang="en-US" u="sng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BFF705A-D207-1B43-EEBC-C0B7CA358792}"/>
              </a:ext>
            </a:extLst>
          </p:cNvPr>
          <p:cNvSpPr txBox="1">
            <a:spLocks/>
          </p:cNvSpPr>
          <p:nvPr/>
        </p:nvSpPr>
        <p:spPr>
          <a:xfrm>
            <a:off x="326578" y="1107562"/>
            <a:ext cx="7805368" cy="42606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0" spc="0" dirty="0">
                <a:ln>
                  <a:solidFill>
                    <a:schemeClr val="bg1"/>
                  </a:solidFill>
                </a:ln>
                <a:latin typeface="+mn-lt"/>
              </a:rPr>
              <a:t>Develop digital twin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Prototyping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Real time data storage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000" dirty="0">
              <a:ln>
                <a:solidFill>
                  <a:schemeClr val="bg1"/>
                </a:solidFill>
              </a:ln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0" spc="0" dirty="0">
                <a:ln>
                  <a:solidFill>
                    <a:schemeClr val="bg1"/>
                  </a:solidFill>
                </a:ln>
                <a:latin typeface="+mn-lt"/>
              </a:rPr>
              <a:t>CONTROL SYSTEM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DC Level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Truck Level</a:t>
            </a:r>
          </a:p>
          <a:p>
            <a:pPr lvl="1"/>
            <a:endParaRPr lang="en-US" sz="2400" b="0" dirty="0">
              <a:ln>
                <a:solidFill>
                  <a:schemeClr val="bg1"/>
                </a:solidFill>
              </a:ln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00" b="0" dirty="0">
              <a:ln>
                <a:solidFill>
                  <a:schemeClr val="bg1"/>
                </a:solidFill>
              </a:ln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0" spc="0" dirty="0">
                <a:ln>
                  <a:solidFill>
                    <a:schemeClr val="bg1"/>
                  </a:solidFill>
                </a:ln>
                <a:latin typeface="+mn-lt"/>
              </a:rPr>
              <a:t>AUTONOMOUS DRIVING  TRUCKS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Steering, Accelerating and Braking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HMI – Driver Monitoring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Object Detection</a:t>
            </a:r>
          </a:p>
        </p:txBody>
      </p:sp>
      <p:sp>
        <p:nvSpPr>
          <p:cNvPr id="4" name="Slide Number Placeholder 51">
            <a:extLst>
              <a:ext uri="{FF2B5EF4-FFF2-40B4-BE49-F238E27FC236}">
                <a16:creationId xmlns:a16="http://schemas.microsoft.com/office/drawing/2014/main" id="{653BCCDE-62E8-51E0-72F0-ACF9691FA4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21976" y="175653"/>
            <a:ext cx="270474" cy="270474"/>
          </a:xfrm>
        </p:spPr>
        <p:txBody>
          <a:bodyPr/>
          <a:lstStyle/>
          <a:p>
            <a:fld id="{EECC7194-A4D0-457B-9D3E-53681723AFF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47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86D7D4AC-BE7B-45B9-AF4A-E2AF1B6C79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012000" cy="68580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509E5E-F68C-4F2B-8EC7-43259586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0"/>
            <a:ext cx="11832000" cy="6858000"/>
          </a:xfrm>
          <a:prstGeom prst="rect">
            <a:avLst/>
          </a:prstGeom>
          <a:solidFill>
            <a:srgbClr val="0029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24" y="178078"/>
            <a:ext cx="6251775" cy="560015"/>
          </a:xfrm>
        </p:spPr>
        <p:txBody>
          <a:bodyPr/>
          <a:lstStyle/>
          <a:p>
            <a:r>
              <a:rPr lang="en-US" u="sng" dirty="0">
                <a:ln>
                  <a:solidFill>
                    <a:schemeClr val="bg1"/>
                  </a:solidFill>
                </a:ln>
              </a:rPr>
              <a:t>architecture</a:t>
            </a:r>
            <a:br>
              <a:rPr lang="en-US" u="sng" dirty="0">
                <a:ln>
                  <a:solidFill>
                    <a:schemeClr val="bg1"/>
                  </a:solidFill>
                </a:ln>
              </a:rPr>
            </a:br>
            <a:endParaRPr lang="en-US" u="sng" dirty="0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5" name="Picture 4" descr="A diagram of a truck&#10;&#10;Description automatically generated with low confidence">
            <a:extLst>
              <a:ext uri="{FF2B5EF4-FFF2-40B4-BE49-F238E27FC236}">
                <a16:creationId xmlns:a16="http://schemas.microsoft.com/office/drawing/2014/main" id="{DE9B0C17-A66A-CAB6-2361-3FA22AEC2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77" y="738093"/>
            <a:ext cx="10473846" cy="5923865"/>
          </a:xfrm>
          <a:prstGeom prst="rect">
            <a:avLst/>
          </a:prstGeom>
        </p:spPr>
      </p:pic>
      <p:sp>
        <p:nvSpPr>
          <p:cNvPr id="6" name="Slide Number Placeholder 51">
            <a:extLst>
              <a:ext uri="{FF2B5EF4-FFF2-40B4-BE49-F238E27FC236}">
                <a16:creationId xmlns:a16="http://schemas.microsoft.com/office/drawing/2014/main" id="{1410A374-98F2-09E3-DE59-032871A86AD7}"/>
              </a:ext>
            </a:extLst>
          </p:cNvPr>
          <p:cNvSpPr txBox="1">
            <a:spLocks/>
          </p:cNvSpPr>
          <p:nvPr/>
        </p:nvSpPr>
        <p:spPr>
          <a:xfrm>
            <a:off x="11521976" y="175653"/>
            <a:ext cx="270474" cy="270474"/>
          </a:xfrm>
          <a:prstGeom prst="ellipse">
            <a:avLst/>
          </a:prstGeom>
          <a:solidFill>
            <a:schemeClr val="tx2"/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CC7194-A4D0-457B-9D3E-53681723AFF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391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86D7D4AC-BE7B-45B9-AF4A-E2AF1B6C79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012000" cy="68580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509E5E-F68C-4F2B-8EC7-43259586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0"/>
            <a:ext cx="11832000" cy="6858000"/>
          </a:xfrm>
          <a:prstGeom prst="rect">
            <a:avLst/>
          </a:prstGeom>
          <a:solidFill>
            <a:srgbClr val="0029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24" y="178078"/>
            <a:ext cx="6251775" cy="560015"/>
          </a:xfrm>
        </p:spPr>
        <p:txBody>
          <a:bodyPr/>
          <a:lstStyle/>
          <a:p>
            <a:r>
              <a:rPr lang="en-US" u="sng" dirty="0">
                <a:ln>
                  <a:solidFill>
                    <a:schemeClr val="bg1"/>
                  </a:solidFill>
                </a:ln>
              </a:rPr>
              <a:t>The plan</a:t>
            </a:r>
            <a:br>
              <a:rPr lang="en-US" u="sng" dirty="0">
                <a:ln>
                  <a:solidFill>
                    <a:schemeClr val="bg1"/>
                  </a:solidFill>
                </a:ln>
              </a:rPr>
            </a:br>
            <a:endParaRPr lang="en-US" u="sng" dirty="0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4" name="Picture 3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0C4FCC46-1C9E-B02D-EA88-4F9530B0A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71" y="738093"/>
            <a:ext cx="11813573" cy="5815107"/>
          </a:xfrm>
          <a:prstGeom prst="rect">
            <a:avLst/>
          </a:prstGeom>
        </p:spPr>
      </p:pic>
      <p:pic>
        <p:nvPicPr>
          <p:cNvPr id="7" name="Picture 6" descr="A picture containing text, screenshot, diagram, plan&#10;&#10;Description automatically generated">
            <a:extLst>
              <a:ext uri="{FF2B5EF4-FFF2-40B4-BE49-F238E27FC236}">
                <a16:creationId xmlns:a16="http://schemas.microsoft.com/office/drawing/2014/main" id="{B5277455-CA98-F506-0989-2877E6AE0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71" y="738092"/>
            <a:ext cx="11778202" cy="5815107"/>
          </a:xfrm>
          <a:prstGeom prst="rect">
            <a:avLst/>
          </a:prstGeom>
        </p:spPr>
      </p:pic>
      <p:sp>
        <p:nvSpPr>
          <p:cNvPr id="8" name="Slide Number Placeholder 51">
            <a:extLst>
              <a:ext uri="{FF2B5EF4-FFF2-40B4-BE49-F238E27FC236}">
                <a16:creationId xmlns:a16="http://schemas.microsoft.com/office/drawing/2014/main" id="{6B1FCA34-44BC-3C82-81D9-357333D250AD}"/>
              </a:ext>
            </a:extLst>
          </p:cNvPr>
          <p:cNvSpPr txBox="1">
            <a:spLocks/>
          </p:cNvSpPr>
          <p:nvPr/>
        </p:nvSpPr>
        <p:spPr>
          <a:xfrm>
            <a:off x="11521976" y="175653"/>
            <a:ext cx="270474" cy="270474"/>
          </a:xfrm>
          <a:prstGeom prst="ellipse">
            <a:avLst/>
          </a:prstGeom>
          <a:solidFill>
            <a:schemeClr val="tx2"/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CC7194-A4D0-457B-9D3E-53681723AFF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21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86D7D4AC-BE7B-45B9-AF4A-E2AF1B6C79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012000" cy="68580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509E5E-F68C-4F2B-8EC7-43259586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0"/>
            <a:ext cx="11832000" cy="6858000"/>
          </a:xfrm>
          <a:prstGeom prst="rect">
            <a:avLst/>
          </a:prstGeom>
          <a:solidFill>
            <a:srgbClr val="0029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24" y="178078"/>
            <a:ext cx="11506414" cy="560015"/>
          </a:xfrm>
        </p:spPr>
        <p:txBody>
          <a:bodyPr/>
          <a:lstStyle/>
          <a:p>
            <a:r>
              <a:rPr lang="en-US" u="sng" dirty="0">
                <a:ln>
                  <a:solidFill>
                    <a:schemeClr val="bg1"/>
                  </a:solidFill>
                </a:ln>
              </a:rPr>
              <a:t>Implementation – motion controller</a:t>
            </a:r>
            <a:br>
              <a:rPr lang="en-US" u="sng" dirty="0">
                <a:ln>
                  <a:solidFill>
                    <a:schemeClr val="bg1"/>
                  </a:solidFill>
                </a:ln>
              </a:rPr>
            </a:br>
            <a:endParaRPr lang="en-US" u="sng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" name="Slide Number Placeholder 51">
            <a:extLst>
              <a:ext uri="{FF2B5EF4-FFF2-40B4-BE49-F238E27FC236}">
                <a16:creationId xmlns:a16="http://schemas.microsoft.com/office/drawing/2014/main" id="{F11ED3AC-3202-D5CB-1313-EB231859E04E}"/>
              </a:ext>
            </a:extLst>
          </p:cNvPr>
          <p:cNvSpPr txBox="1">
            <a:spLocks/>
          </p:cNvSpPr>
          <p:nvPr/>
        </p:nvSpPr>
        <p:spPr>
          <a:xfrm>
            <a:off x="11521976" y="175653"/>
            <a:ext cx="270474" cy="270474"/>
          </a:xfrm>
          <a:prstGeom prst="ellipse">
            <a:avLst/>
          </a:prstGeom>
          <a:solidFill>
            <a:schemeClr val="tx2"/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CC7194-A4D0-457B-9D3E-53681723AFF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1ED1F9-A1CE-AA3D-70FE-054C9975B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782308"/>
            <a:ext cx="5975738" cy="3073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5D4329-7068-69A5-7213-D4C7EF1F3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592" y="3940225"/>
            <a:ext cx="6496409" cy="26441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201CF0-2234-F0C9-6AAC-5CC4684B21ED}"/>
              </a:ext>
            </a:extLst>
          </p:cNvPr>
          <p:cNvSpPr/>
          <p:nvPr/>
        </p:nvSpPr>
        <p:spPr>
          <a:xfrm>
            <a:off x="6335738" y="916170"/>
            <a:ext cx="5510500" cy="1576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/>
              <a:t>Contribution to the whole 4AT100 Group Project:</a:t>
            </a:r>
          </a:p>
          <a:p>
            <a:pPr algn="ctr"/>
            <a:endParaRPr lang="en-US" dirty="0"/>
          </a:p>
          <a:p>
            <a:pPr algn="ctr"/>
            <a:r>
              <a:rPr lang="en-US" sz="2800" dirty="0"/>
              <a:t>Forward Motion Controller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98E4F-9A2B-B912-C722-B788EE7D0B45}"/>
              </a:ext>
            </a:extLst>
          </p:cNvPr>
          <p:cNvSpPr/>
          <p:nvPr/>
        </p:nvSpPr>
        <p:spPr>
          <a:xfrm>
            <a:off x="297690" y="3940225"/>
            <a:ext cx="5100212" cy="273969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1400" dirty="0"/>
              <a:t>Type of controller: Pure Pursuit</a:t>
            </a:r>
          </a:p>
          <a:p>
            <a:r>
              <a:rPr lang="en-IN" sz="1400" dirty="0"/>
              <a:t>Inputs: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X and Y coordinates of the rear axle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X and Y coordinates from the reference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Vehicle heading angle (psi)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Wheelbase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Look Ahead distance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Maximum steering angle limit</a:t>
            </a:r>
          </a:p>
          <a:p>
            <a:r>
              <a:rPr lang="en-IN" sz="1400" dirty="0"/>
              <a:t>Outputs: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/>
              <a:t>Required </a:t>
            </a:r>
            <a:r>
              <a:rPr lang="en-IN" sz="1400" dirty="0"/>
              <a:t>Steering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Heading angle error</a:t>
            </a:r>
          </a:p>
        </p:txBody>
      </p:sp>
    </p:spTree>
    <p:extLst>
      <p:ext uri="{BB962C8B-B14F-4D97-AF65-F5344CB8AC3E}">
        <p14:creationId xmlns:p14="http://schemas.microsoft.com/office/powerpoint/2010/main" val="651731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86D7D4AC-BE7B-45B9-AF4A-E2AF1B6C79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012000" cy="68580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509E5E-F68C-4F2B-8EC7-43259586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0"/>
            <a:ext cx="11832000" cy="6858000"/>
          </a:xfrm>
          <a:prstGeom prst="rect">
            <a:avLst/>
          </a:prstGeom>
          <a:solidFill>
            <a:srgbClr val="0029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24" y="178078"/>
            <a:ext cx="10095094" cy="560015"/>
          </a:xfrm>
        </p:spPr>
        <p:txBody>
          <a:bodyPr/>
          <a:lstStyle/>
          <a:p>
            <a:r>
              <a:rPr lang="en-US" u="sng" dirty="0">
                <a:ln>
                  <a:solidFill>
                    <a:schemeClr val="bg1"/>
                  </a:solidFill>
                </a:ln>
              </a:rPr>
              <a:t>Implementation – </a:t>
            </a:r>
            <a:r>
              <a:rPr lang="en-US" u="sng" dirty="0" err="1">
                <a:ln>
                  <a:solidFill>
                    <a:schemeClr val="bg1"/>
                  </a:solidFill>
                </a:ln>
              </a:rPr>
              <a:t>VIRtual</a:t>
            </a:r>
            <a:r>
              <a:rPr lang="en-US" u="sng" dirty="0">
                <a:ln>
                  <a:solidFill>
                    <a:schemeClr val="bg1"/>
                  </a:solidFill>
                </a:ln>
              </a:rPr>
              <a:t>  testing </a:t>
            </a:r>
            <a:br>
              <a:rPr lang="en-US" u="sng" dirty="0">
                <a:ln>
                  <a:solidFill>
                    <a:schemeClr val="bg1"/>
                  </a:solidFill>
                </a:ln>
              </a:rPr>
            </a:br>
            <a:endParaRPr lang="en-US" u="sng" dirty="0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4" name="Picture 3" descr="A picture containing diagram, text, plan, technical drawing&#10;&#10;Description automatically generated">
            <a:extLst>
              <a:ext uri="{FF2B5EF4-FFF2-40B4-BE49-F238E27FC236}">
                <a16:creationId xmlns:a16="http://schemas.microsoft.com/office/drawing/2014/main" id="{54FC44EB-2E3B-3880-F528-BE5B8FB92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797247"/>
            <a:ext cx="6751905" cy="3015001"/>
          </a:xfrm>
          <a:prstGeom prst="rect">
            <a:avLst/>
          </a:prstGeom>
        </p:spPr>
      </p:pic>
      <p:pic>
        <p:nvPicPr>
          <p:cNvPr id="6" name="Picture 5" descr="A computer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CBEA489-6579-F862-285A-7233F9E89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1907" y="2182711"/>
            <a:ext cx="5070929" cy="4675288"/>
          </a:xfrm>
          <a:prstGeom prst="rect">
            <a:avLst/>
          </a:prstGeom>
        </p:spPr>
      </p:pic>
      <p:sp>
        <p:nvSpPr>
          <p:cNvPr id="11" name="Slide Number Placeholder 51">
            <a:extLst>
              <a:ext uri="{FF2B5EF4-FFF2-40B4-BE49-F238E27FC236}">
                <a16:creationId xmlns:a16="http://schemas.microsoft.com/office/drawing/2014/main" id="{87684CDA-90C5-F6CF-367D-330DCD792243}"/>
              </a:ext>
            </a:extLst>
          </p:cNvPr>
          <p:cNvSpPr txBox="1">
            <a:spLocks/>
          </p:cNvSpPr>
          <p:nvPr/>
        </p:nvSpPr>
        <p:spPr>
          <a:xfrm>
            <a:off x="11521976" y="175653"/>
            <a:ext cx="270474" cy="270474"/>
          </a:xfrm>
          <a:prstGeom prst="ellipse">
            <a:avLst/>
          </a:prstGeom>
          <a:solidFill>
            <a:schemeClr val="tx2"/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CC7194-A4D0-457B-9D3E-53681723AF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8754A0-58B6-4A4C-742E-8C09CC5CBB4D}"/>
              </a:ext>
            </a:extLst>
          </p:cNvPr>
          <p:cNvSpPr txBox="1"/>
          <p:nvPr/>
        </p:nvSpPr>
        <p:spPr>
          <a:xfrm>
            <a:off x="339824" y="4356847"/>
            <a:ext cx="2259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006600"/>
                </a:highlight>
              </a:rPr>
              <a:t>Simulink Model</a:t>
            </a:r>
            <a:endParaRPr lang="en-IN" sz="2400" dirty="0">
              <a:solidFill>
                <a:schemeClr val="bg1"/>
              </a:solidFill>
              <a:highlight>
                <a:srgbClr val="0066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6956F3-2DD7-B51E-810D-8DFDE267C07D}"/>
              </a:ext>
            </a:extLst>
          </p:cNvPr>
          <p:cNvSpPr txBox="1"/>
          <p:nvPr/>
        </p:nvSpPr>
        <p:spPr>
          <a:xfrm>
            <a:off x="3228129" y="5441576"/>
            <a:ext cx="2867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006600"/>
                </a:highlight>
              </a:rPr>
              <a:t>Unity Game Engine</a:t>
            </a:r>
            <a:endParaRPr lang="en-IN" sz="2400" dirty="0">
              <a:solidFill>
                <a:schemeClr val="bg1"/>
              </a:solidFill>
              <a:highlight>
                <a:srgbClr val="006600"/>
              </a:highlight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FDFFBC-4EE8-9834-08DF-B0F6DD0DF7FB}"/>
              </a:ext>
            </a:extLst>
          </p:cNvPr>
          <p:cNvCxnSpPr>
            <a:stCxn id="12" idx="0"/>
          </p:cNvCxnSpPr>
          <p:nvPr/>
        </p:nvCxnSpPr>
        <p:spPr>
          <a:xfrm flipV="1">
            <a:off x="1469377" y="3845859"/>
            <a:ext cx="9799" cy="51098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45D370-21C6-1A26-1AD9-5F92812EED9D}"/>
              </a:ext>
            </a:extLst>
          </p:cNvPr>
          <p:cNvCxnSpPr>
            <a:cxnSpLocks/>
          </p:cNvCxnSpPr>
          <p:nvPr/>
        </p:nvCxnSpPr>
        <p:spPr>
          <a:xfrm>
            <a:off x="6060140" y="5672409"/>
            <a:ext cx="88565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175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86D7D4AC-BE7B-45B9-AF4A-E2AF1B6C79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012000" cy="68580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509E5E-F68C-4F2B-8EC7-43259586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0"/>
            <a:ext cx="11832000" cy="6858000"/>
          </a:xfrm>
          <a:prstGeom prst="rect">
            <a:avLst/>
          </a:prstGeom>
          <a:solidFill>
            <a:srgbClr val="0029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23" y="178078"/>
            <a:ext cx="10462647" cy="560015"/>
          </a:xfrm>
        </p:spPr>
        <p:txBody>
          <a:bodyPr/>
          <a:lstStyle/>
          <a:p>
            <a:r>
              <a:rPr lang="en-US" u="sng" dirty="0">
                <a:ln>
                  <a:solidFill>
                    <a:schemeClr val="bg1"/>
                  </a:solidFill>
                </a:ln>
              </a:rPr>
              <a:t>Implementation – Physical  testing </a:t>
            </a:r>
            <a:br>
              <a:rPr lang="en-US" u="sng" dirty="0">
                <a:ln>
                  <a:solidFill>
                    <a:schemeClr val="bg1"/>
                  </a:solidFill>
                </a:ln>
              </a:rPr>
            </a:br>
            <a:endParaRPr lang="en-US" u="sng" dirty="0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8" name="Picture 7" descr="A picture containing text, diagram, plan, technical drawing&#10;&#10;Description automatically generated">
            <a:extLst>
              <a:ext uri="{FF2B5EF4-FFF2-40B4-BE49-F238E27FC236}">
                <a16:creationId xmlns:a16="http://schemas.microsoft.com/office/drawing/2014/main" id="{45AE88F4-0582-236F-5F32-7B313CE9A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772969"/>
            <a:ext cx="6740756" cy="3082615"/>
          </a:xfrm>
          <a:prstGeom prst="rect">
            <a:avLst/>
          </a:prstGeom>
        </p:spPr>
      </p:pic>
      <p:pic>
        <p:nvPicPr>
          <p:cNvPr id="10" name="Picture 9" descr="A picture containing wheel, tire, auto part, text&#10;&#10;Description automatically generated">
            <a:extLst>
              <a:ext uri="{FF2B5EF4-FFF2-40B4-BE49-F238E27FC236}">
                <a16:creationId xmlns:a16="http://schemas.microsoft.com/office/drawing/2014/main" id="{CF6C4476-E87F-6712-675D-CE3A97265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37702" y="2745134"/>
            <a:ext cx="2880272" cy="5068324"/>
          </a:xfrm>
          <a:prstGeom prst="rect">
            <a:avLst/>
          </a:prstGeom>
        </p:spPr>
      </p:pic>
      <p:sp>
        <p:nvSpPr>
          <p:cNvPr id="2" name="Slide Number Placeholder 51">
            <a:extLst>
              <a:ext uri="{FF2B5EF4-FFF2-40B4-BE49-F238E27FC236}">
                <a16:creationId xmlns:a16="http://schemas.microsoft.com/office/drawing/2014/main" id="{B85774BB-1CBC-210C-99F0-5B72DFF1687B}"/>
              </a:ext>
            </a:extLst>
          </p:cNvPr>
          <p:cNvSpPr txBox="1">
            <a:spLocks/>
          </p:cNvSpPr>
          <p:nvPr/>
        </p:nvSpPr>
        <p:spPr>
          <a:xfrm>
            <a:off x="11521976" y="175653"/>
            <a:ext cx="270474" cy="270474"/>
          </a:xfrm>
          <a:prstGeom prst="ellipse">
            <a:avLst/>
          </a:prstGeom>
          <a:solidFill>
            <a:schemeClr val="tx2"/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CC7194-A4D0-457B-9D3E-53681723AF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329DE-D3A1-58C5-4084-CC99996D5CA8}"/>
              </a:ext>
            </a:extLst>
          </p:cNvPr>
          <p:cNvSpPr txBox="1"/>
          <p:nvPr/>
        </p:nvSpPr>
        <p:spPr>
          <a:xfrm>
            <a:off x="339824" y="4410641"/>
            <a:ext cx="2259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006600"/>
                </a:highlight>
              </a:rPr>
              <a:t>Simulink Model</a:t>
            </a:r>
            <a:endParaRPr lang="en-IN" sz="2400" dirty="0">
              <a:solidFill>
                <a:schemeClr val="bg1"/>
              </a:solidFill>
              <a:highlight>
                <a:srgbClr val="0066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89611-43D2-841E-B493-F69D53B7613B}"/>
              </a:ext>
            </a:extLst>
          </p:cNvPr>
          <p:cNvSpPr txBox="1"/>
          <p:nvPr/>
        </p:nvSpPr>
        <p:spPr>
          <a:xfrm>
            <a:off x="3836891" y="5432611"/>
            <a:ext cx="2166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006600"/>
                </a:highlight>
              </a:rPr>
              <a:t>Physical Truck</a:t>
            </a:r>
            <a:endParaRPr lang="en-IN" sz="2400" dirty="0">
              <a:solidFill>
                <a:schemeClr val="bg1"/>
              </a:solidFill>
              <a:highlight>
                <a:srgbClr val="006600"/>
              </a:highlight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1804AA-A495-879B-B879-2081DF810E78}"/>
              </a:ext>
            </a:extLst>
          </p:cNvPr>
          <p:cNvCxnSpPr>
            <a:stCxn id="5" idx="0"/>
          </p:cNvCxnSpPr>
          <p:nvPr/>
        </p:nvCxnSpPr>
        <p:spPr>
          <a:xfrm flipV="1">
            <a:off x="1469377" y="3899653"/>
            <a:ext cx="9799" cy="51098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AEA1FA-F6B5-2A81-7746-ED5B9C6298F5}"/>
              </a:ext>
            </a:extLst>
          </p:cNvPr>
          <p:cNvCxnSpPr>
            <a:cxnSpLocks/>
          </p:cNvCxnSpPr>
          <p:nvPr/>
        </p:nvCxnSpPr>
        <p:spPr>
          <a:xfrm>
            <a:off x="5949875" y="5663444"/>
            <a:ext cx="88565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857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 Healthcare Pitch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MS Healthcare Pitch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/>
            </a:gs>
            <a:gs pos="100000">
              <a:schemeClr val="accent2"/>
            </a:gs>
          </a:gsLst>
          <a:lin ang="14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MB Healthcare Pitch Deck SB_v3" id="{F20654C3-30CB-4A23-AE37-CA3918CCFD51}" vid="{71C4247B-9648-406B-9B0E-E712402798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33BAED8-F9E7-4D41-86E9-333473F909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C66BDC7-24D2-4343-8D41-18F9C23F86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4BDB64-2AF8-42D4-96C8-B6B6F098993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Healthcare office pitch deck</Template>
  <TotalTime>1467</TotalTime>
  <Words>315</Words>
  <Application>Microsoft Office PowerPoint</Application>
  <PresentationFormat>Widescreen</PresentationFormat>
  <Paragraphs>108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</vt:lpstr>
      <vt:lpstr>Calibri</vt:lpstr>
      <vt:lpstr>Courier New</vt:lpstr>
      <vt:lpstr>Gill Sans MT</vt:lpstr>
      <vt:lpstr>Office Theme</vt:lpstr>
      <vt:lpstr>PowerPoint Presentation</vt:lpstr>
      <vt:lpstr>CONTENT </vt:lpstr>
      <vt:lpstr>The challenge </vt:lpstr>
      <vt:lpstr>OBJECTIVE </vt:lpstr>
      <vt:lpstr>architecture </vt:lpstr>
      <vt:lpstr>The plan </vt:lpstr>
      <vt:lpstr>Implementation – motion controller </vt:lpstr>
      <vt:lpstr>Implementation – VIRtual  testing  </vt:lpstr>
      <vt:lpstr>Implementation – Physical  testing  </vt:lpstr>
      <vt:lpstr>Implementation - integration  </vt:lpstr>
      <vt:lpstr>CONCLUSION  AND outcome  </vt:lpstr>
      <vt:lpstr>limitations </vt:lpstr>
      <vt:lpstr>Future  work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healthcare OFFICE solution</dc:title>
  <dc:creator>Gali, Amit</dc:creator>
  <cp:lastModifiedBy>Sai Kirutheka Peram</cp:lastModifiedBy>
  <cp:revision>77</cp:revision>
  <dcterms:created xsi:type="dcterms:W3CDTF">2023-04-03T11:13:00Z</dcterms:created>
  <dcterms:modified xsi:type="dcterms:W3CDTF">2023-06-20T09:39:24Z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